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0" r:id="rId4"/>
    <p:sldId id="261" r:id="rId5"/>
    <p:sldId id="264" r:id="rId6"/>
    <p:sldId id="335" r:id="rId7"/>
    <p:sldId id="334" r:id="rId8"/>
    <p:sldId id="265" r:id="rId9"/>
    <p:sldId id="267" r:id="rId10"/>
    <p:sldId id="268" r:id="rId11"/>
    <p:sldId id="272" r:id="rId12"/>
    <p:sldId id="273" r:id="rId13"/>
    <p:sldId id="274" r:id="rId14"/>
    <p:sldId id="276" r:id="rId15"/>
    <p:sldId id="275" r:id="rId16"/>
    <p:sldId id="277" r:id="rId17"/>
    <p:sldId id="279" r:id="rId18"/>
    <p:sldId id="278" r:id="rId19"/>
    <p:sldId id="280" r:id="rId20"/>
    <p:sldId id="262" r:id="rId21"/>
    <p:sldId id="294" r:id="rId22"/>
    <p:sldId id="295" r:id="rId23"/>
    <p:sldId id="296" r:id="rId24"/>
    <p:sldId id="298" r:id="rId25"/>
    <p:sldId id="297" r:id="rId26"/>
    <p:sldId id="299" r:id="rId27"/>
    <p:sldId id="300" r:id="rId28"/>
    <p:sldId id="309" r:id="rId29"/>
    <p:sldId id="308" r:id="rId30"/>
    <p:sldId id="292" r:id="rId31"/>
    <p:sldId id="293" r:id="rId32"/>
    <p:sldId id="316" r:id="rId33"/>
    <p:sldId id="301" r:id="rId34"/>
    <p:sldId id="310" r:id="rId35"/>
    <p:sldId id="311" r:id="rId36"/>
    <p:sldId id="312" r:id="rId37"/>
    <p:sldId id="313" r:id="rId38"/>
    <p:sldId id="317" r:id="rId39"/>
    <p:sldId id="336" r:id="rId40"/>
    <p:sldId id="337" r:id="rId41"/>
    <p:sldId id="338" r:id="rId42"/>
    <p:sldId id="302" r:id="rId43"/>
    <p:sldId id="314" r:id="rId44"/>
    <p:sldId id="315" r:id="rId45"/>
    <p:sldId id="263" r:id="rId46"/>
    <p:sldId id="318" r:id="rId47"/>
    <p:sldId id="303" r:id="rId48"/>
    <p:sldId id="319" r:id="rId49"/>
    <p:sldId id="320" r:id="rId50"/>
    <p:sldId id="333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2F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 snapToGrid="0">
      <p:cViewPr varScale="1">
        <p:scale>
          <a:sx n="97" d="100"/>
          <a:sy n="97" d="100"/>
        </p:scale>
        <p:origin x="-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0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626134-3DC6-4CD9-ADDA-708E838D4202}" type="datetimeFigureOut">
              <a:rPr lang="en-US" smtClean="0"/>
              <a:pPr/>
              <a:t>28/01/14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E4CB3A-7286-4704-A035-7169616E1B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6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4CB3A-7286-4704-A035-7169616E1B3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4CB3A-7286-4704-A035-7169616E1B3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4CB3A-7286-4704-A035-7169616E1B3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387B-DF43-4465-912D-00E0A87FBA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F5ED4-A60C-4007-A7B1-F684D2114D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6AB8B-0BC0-44D8-A4C6-63F1C356E4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8123E-FFC0-4CC8-AA07-8665910063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3EE61-3A1D-4EAB-B11F-B96C5D69E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FCD4A-ABD7-42FD-A619-26F0745095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074D3-A2A9-481C-B389-8A3D369C70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A19A6-58C4-4B73-B6AD-6CBC2BCF8F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2C68A-4806-4457-96ED-FAEC6A8BB1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3A151-C9C9-4A4D-86B5-54DD55200E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B5F94-CFA1-4267-97F1-832E3BEC74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35C68A1-8987-46A3-97D0-F3E3C4BB48E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o4u.com/en/cram-up/grammar" TargetMode="External"/><Relationship Id="rId4" Type="http://schemas.openxmlformats.org/officeDocument/2006/relationships/hyperlink" Target="http://www.macmillandictionary.com/verb_wheel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09800"/>
            <a:ext cx="19446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24000"/>
            <a:ext cx="203041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4038" y="2682875"/>
            <a:ext cx="18589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4816475"/>
            <a:ext cx="21097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953000"/>
            <a:ext cx="203041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3325" y="5410200"/>
            <a:ext cx="2530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685800"/>
            <a:ext cx="19446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685800"/>
            <a:ext cx="2530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5791200"/>
            <a:ext cx="21764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638" y="3986213"/>
            <a:ext cx="26209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8938" y="3886200"/>
            <a:ext cx="21764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1524000"/>
            <a:ext cx="27130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67400"/>
            <a:ext cx="1295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00600"/>
            <a:ext cx="12192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200" y="2667000"/>
            <a:ext cx="16002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"/>
            <a:ext cx="152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" y="6172200"/>
            <a:ext cx="13716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24200"/>
            <a:ext cx="152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" y="1447800"/>
            <a:ext cx="1066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34975"/>
            <a:ext cx="12715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563"/>
            <a:ext cx="1295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943600"/>
            <a:ext cx="12192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354513"/>
            <a:ext cx="12192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62600" y="4419600"/>
            <a:ext cx="1066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48200" y="4191000"/>
            <a:ext cx="76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33600" y="2057400"/>
            <a:ext cx="76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438400"/>
            <a:ext cx="1295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67200" y="1066800"/>
            <a:ext cx="13716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81600" y="2057400"/>
            <a:ext cx="76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4" name="Rectangle 6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 cstate="print"/>
          <a:srcRect l="13100" t="33585" r="13074" b="10487"/>
          <a:stretch>
            <a:fillRect/>
          </a:stretch>
        </p:blipFill>
        <p:spPr bwMode="auto">
          <a:xfrm>
            <a:off x="2362200" y="2781300"/>
            <a:ext cx="441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" dur="indefinite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5" dur="indefinite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L-8-15-09-20th-Ward-100_45331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1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34" y="471707"/>
            <a:ext cx="7835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Dinosaurs </a:t>
            </a:r>
            <a:r>
              <a:rPr lang="en-US" sz="6000" b="1" dirty="0" smtClean="0">
                <a:solidFill>
                  <a:schemeClr val="bg1"/>
                </a:solidFill>
              </a:rPr>
              <a:t>were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once the dominant terrestrial vertebrate animals.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5" name="Group 1"/>
          <p:cNvGrpSpPr/>
          <p:nvPr/>
        </p:nvGrpSpPr>
        <p:grpSpPr>
          <a:xfrm>
            <a:off x="6348388" y="4537522"/>
            <a:ext cx="2473638" cy="742557"/>
            <a:chOff x="5501119" y="2249711"/>
            <a:chExt cx="2473638" cy="742557"/>
          </a:xfrm>
        </p:grpSpPr>
        <p:cxnSp>
          <p:nvCxnSpPr>
            <p:cNvPr id="20" name="Straight Connector 2"/>
            <p:cNvCxnSpPr/>
            <p:nvPr/>
          </p:nvCxnSpPr>
          <p:spPr bwMode="auto">
            <a:xfrm>
              <a:off x="5602720" y="2642525"/>
              <a:ext cx="226958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497461" y="2446118"/>
              <a:ext cx="3928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01119" y="271526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Past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20048" y="2715269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Present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10793" y="2715268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Future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39894" y="5246913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Past Facts or Generalizations</a:t>
            </a:r>
          </a:p>
        </p:txBody>
      </p:sp>
      <p:cxnSp>
        <p:nvCxnSpPr>
          <p:cNvPr id="32" name="Straight Connector 2"/>
          <p:cNvCxnSpPr/>
          <p:nvPr/>
        </p:nvCxnSpPr>
        <p:spPr bwMode="auto">
          <a:xfrm>
            <a:off x="6538619" y="4796718"/>
            <a:ext cx="87745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A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7228" y="3968821"/>
            <a:ext cx="2329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Always happen first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96882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They can be positioned at beginning or at the end of a sentence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026878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answered my question when I paid her one dollar.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When I paid her one dollar, she answered my question.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026878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answered my question </a:t>
            </a:r>
            <a:r>
              <a:rPr lang="en-US" u="sng" dirty="0" smtClean="0">
                <a:solidFill>
                  <a:schemeClr val="bg1"/>
                </a:solidFill>
              </a:rPr>
              <a:t>when I paid her one dollar.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When I paid her one dollar,</a:t>
            </a:r>
            <a:r>
              <a:rPr lang="en-US" dirty="0" smtClean="0">
                <a:solidFill>
                  <a:schemeClr val="bg1"/>
                </a:solidFill>
              </a:rPr>
              <a:t> she answered my question.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7898490" y="1504950"/>
            <a:ext cx="0" cy="256312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7457392" y="402635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6589486" y="1503588"/>
            <a:ext cx="13069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522581" y="1469570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1419675" y="1498600"/>
            <a:ext cx="0" cy="3067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1834921" y="4528908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1424214" y="4572000"/>
            <a:ext cx="42091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2843207" y="1469570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61772" y="1109511"/>
            <a:ext cx="429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</a:rPr>
              <a:t>ay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then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answer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7489371" y="4076700"/>
            <a:ext cx="403679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416050" y="1503588"/>
            <a:ext cx="1457779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041392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answered my question when I paid her one dollar.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 paid her one dollar when she answered my question.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02" y="2786743"/>
            <a:ext cx="5485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When-Clauses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041392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answered my question </a:t>
            </a:r>
            <a:r>
              <a:rPr lang="en-US" u="sng" dirty="0" smtClean="0">
                <a:solidFill>
                  <a:schemeClr val="bg1"/>
                </a:solidFill>
              </a:rPr>
              <a:t>when I paid her one dollar.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 paid her one dollar </a:t>
            </a:r>
            <a:r>
              <a:rPr lang="en-US" u="sng" dirty="0" smtClean="0">
                <a:solidFill>
                  <a:schemeClr val="bg1"/>
                </a:solidFill>
              </a:rPr>
              <a:t>when she answered my question.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2" y="1109511"/>
            <a:ext cx="429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</a:rPr>
              <a:t>ay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then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answer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22581" y="1469570"/>
            <a:ext cx="1375909" cy="2653619"/>
            <a:chOff x="6522581" y="1469570"/>
            <a:chExt cx="1375909" cy="2653619"/>
          </a:xfrm>
        </p:grpSpPr>
        <p:sp>
          <p:nvSpPr>
            <p:cNvPr id="4" name="Line 14"/>
            <p:cNvSpPr>
              <a:spLocks noChangeShapeType="1"/>
            </p:cNvSpPr>
            <p:nvPr/>
          </p:nvSpPr>
          <p:spPr bwMode="auto">
            <a:xfrm flipV="1">
              <a:off x="7898490" y="1504950"/>
              <a:ext cx="0" cy="256312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15"/>
            <p:cNvSpPr>
              <a:spLocks noChangeArrowheads="1"/>
            </p:cNvSpPr>
            <p:nvPr/>
          </p:nvSpPr>
          <p:spPr bwMode="auto">
            <a:xfrm>
              <a:off x="7457392" y="4026351"/>
              <a:ext cx="96837" cy="9683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6589486" y="1503588"/>
              <a:ext cx="130696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17"/>
            <p:cNvSpPr>
              <a:spLocks noChangeArrowheads="1"/>
            </p:cNvSpPr>
            <p:nvPr/>
          </p:nvSpPr>
          <p:spPr bwMode="auto">
            <a:xfrm>
              <a:off x="6522581" y="1469570"/>
              <a:ext cx="96837" cy="9683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7489371" y="4076700"/>
              <a:ext cx="40367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Line 14"/>
          <p:cNvSpPr>
            <a:spLocks noChangeShapeType="1"/>
          </p:cNvSpPr>
          <p:nvPr/>
        </p:nvSpPr>
        <p:spPr bwMode="auto">
          <a:xfrm rot="10800000" flipV="1">
            <a:off x="7558541" y="4960938"/>
            <a:ext cx="0" cy="111329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 rot="10800000">
            <a:off x="7511823" y="4912177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rot="10800000">
            <a:off x="7185025" y="6076493"/>
            <a:ext cx="37283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 rot="10800000">
            <a:off x="7110413" y="603068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82264" y="5637969"/>
            <a:ext cx="429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answer </a:t>
            </a:r>
            <a:r>
              <a:rPr lang="en-US" b="1" dirty="0" smtClean="0">
                <a:solidFill>
                  <a:schemeClr val="bg1"/>
                </a:solidFill>
              </a:rPr>
              <a:t>then</a:t>
            </a:r>
            <a:r>
              <a:rPr lang="en-US" sz="4000" b="1" dirty="0" smtClean="0">
                <a:solidFill>
                  <a:schemeClr val="bg1"/>
                </a:solidFill>
              </a:rPr>
              <a:t> pay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57" y="1997839"/>
            <a:ext cx="8011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Use </a:t>
            </a:r>
            <a:r>
              <a:rPr lang="en-US" sz="6000" b="1" dirty="0" smtClean="0">
                <a:solidFill>
                  <a:schemeClr val="bg1"/>
                </a:solidFill>
              </a:rPr>
              <a:t>Past Continuous </a:t>
            </a:r>
            <a:r>
              <a:rPr lang="en-US" sz="2800" dirty="0" smtClean="0">
                <a:solidFill>
                  <a:schemeClr val="bg1"/>
                </a:solidFill>
              </a:rPr>
              <a:t>to indicate that a longer </a:t>
            </a:r>
            <a:r>
              <a:rPr lang="en-US" sz="4000" b="1" dirty="0" smtClean="0">
                <a:solidFill>
                  <a:schemeClr val="bg1"/>
                </a:solidFill>
              </a:rPr>
              <a:t>action in the past</a:t>
            </a:r>
            <a:r>
              <a:rPr lang="en-US" sz="2800" dirty="0" smtClean="0">
                <a:solidFill>
                  <a:schemeClr val="bg1"/>
                </a:solidFill>
              </a:rPr>
              <a:t> was </a:t>
            </a:r>
            <a:r>
              <a:rPr lang="en-US" sz="4000" b="1" dirty="0" smtClean="0">
                <a:solidFill>
                  <a:schemeClr val="bg1"/>
                </a:solidFill>
              </a:rPr>
              <a:t>interrupted</a:t>
            </a:r>
            <a:r>
              <a:rPr lang="en-US" sz="2800" dirty="0" smtClean="0">
                <a:solidFill>
                  <a:schemeClr val="bg1"/>
                </a:solidFill>
              </a:rPr>
              <a:t>. The </a:t>
            </a:r>
            <a:r>
              <a:rPr lang="en-US" sz="4000" b="1" dirty="0" smtClean="0">
                <a:solidFill>
                  <a:schemeClr val="bg1"/>
                </a:solidFill>
              </a:rPr>
              <a:t>interruption</a:t>
            </a:r>
            <a:r>
              <a:rPr lang="en-US" sz="2800" dirty="0" smtClean="0">
                <a:solidFill>
                  <a:schemeClr val="bg1"/>
                </a:solidFill>
              </a:rPr>
              <a:t> is usually a shorter action in the </a:t>
            </a:r>
            <a:r>
              <a:rPr lang="en-US" sz="4000" b="1" dirty="0" smtClean="0">
                <a:solidFill>
                  <a:schemeClr val="bg1"/>
                </a:solidFill>
              </a:rPr>
              <a:t>Simple Past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t-car.jpg"/>
          <p:cNvPicPr>
            <a:picLocks noChangeAspect="1"/>
          </p:cNvPicPr>
          <p:nvPr/>
        </p:nvPicPr>
        <p:blipFill>
          <a:blip r:embed="rId2" cstate="print"/>
          <a:srcRect l="1068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431" y="406398"/>
            <a:ext cx="85924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</a:t>
            </a:r>
            <a:r>
              <a:rPr lang="en-US" sz="4000" dirty="0" smtClean="0"/>
              <a:t>e </a:t>
            </a:r>
            <a:r>
              <a:rPr lang="en-US" sz="7200" b="1" dirty="0" smtClean="0"/>
              <a:t>were driving</a:t>
            </a:r>
            <a:r>
              <a:rPr lang="en-US" sz="4000" dirty="0" smtClean="0"/>
              <a:t> through the desert when our car suddenly </a:t>
            </a:r>
            <a:r>
              <a:rPr lang="en-US" sz="4000" b="1" dirty="0" smtClean="0"/>
              <a:t>broke</a:t>
            </a:r>
            <a:r>
              <a:rPr lang="en-US" sz="4000" dirty="0" smtClean="0"/>
              <a:t> </a:t>
            </a:r>
            <a:r>
              <a:rPr lang="en-US" sz="4000" b="1" dirty="0" smtClean="0"/>
              <a:t>down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1295905" y="4844605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99563" y="5113755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8492" y="511375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09237" y="5113755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sp>
        <p:nvSpPr>
          <p:cNvPr id="8" name="Arc 7"/>
          <p:cNvSpPr/>
          <p:nvPr/>
        </p:nvSpPr>
        <p:spPr bwMode="auto">
          <a:xfrm>
            <a:off x="547100" y="4804708"/>
            <a:ext cx="729250" cy="454460"/>
          </a:xfrm>
          <a:prstGeom prst="arc">
            <a:avLst>
              <a:gd name="adj1" fmla="val 10819787"/>
              <a:gd name="adj2" fmla="val 0"/>
            </a:avLst>
          </a:prstGeom>
          <a:noFill/>
          <a:ln w="28575" cap="flat" cmpd="sng" algn="ctr">
            <a:solidFill>
              <a:srgbClr val="CC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1164" y="5041012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85914" y="5366656"/>
            <a:ext cx="235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Interrupted action in the past </a:t>
            </a:r>
            <a:endParaRPr lang="en-US" sz="1200" b="1" i="1" dirty="0"/>
          </a:p>
        </p:txBody>
      </p:sp>
      <p:sp>
        <p:nvSpPr>
          <p:cNvPr id="12" name="Arc 11"/>
          <p:cNvSpPr/>
          <p:nvPr/>
        </p:nvSpPr>
        <p:spPr bwMode="auto">
          <a:xfrm>
            <a:off x="542338" y="4804707"/>
            <a:ext cx="729250" cy="454460"/>
          </a:xfrm>
          <a:prstGeom prst="arc">
            <a:avLst>
              <a:gd name="adj1" fmla="val 10819787"/>
              <a:gd name="adj2" fmla="val 15654358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Cross 12"/>
          <p:cNvSpPr/>
          <p:nvPr/>
        </p:nvSpPr>
        <p:spPr bwMode="auto">
          <a:xfrm rot="2700000">
            <a:off x="824118" y="4727455"/>
            <a:ext cx="169361" cy="169361"/>
          </a:xfrm>
          <a:prstGeom prst="plus">
            <a:avLst>
              <a:gd name="adj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c2080_s04_102407_0001_copy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229320" y="0"/>
            <a:ext cx="96026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738" y="283053"/>
            <a:ext cx="850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I walked into the office, several people </a:t>
            </a:r>
            <a:r>
              <a:rPr lang="en-US" sz="4000" b="1" dirty="0" smtClean="0"/>
              <a:t>were</a:t>
            </a:r>
            <a:r>
              <a:rPr lang="en-US" sz="4000" dirty="0" smtClean="0"/>
              <a:t> </a:t>
            </a:r>
            <a:r>
              <a:rPr lang="en-US" dirty="0" smtClean="0"/>
              <a:t>busily </a:t>
            </a:r>
            <a:r>
              <a:rPr lang="en-US" sz="4000" b="1" dirty="0" smtClean="0"/>
              <a:t>typing</a:t>
            </a:r>
            <a:r>
              <a:rPr lang="en-US" dirty="0" smtClean="0"/>
              <a:t>, some </a:t>
            </a:r>
            <a:r>
              <a:rPr lang="en-US" sz="4000" b="1" dirty="0" smtClean="0"/>
              <a:t>were talking</a:t>
            </a:r>
            <a:r>
              <a:rPr lang="en-US" dirty="0" smtClean="0"/>
              <a:t> on the phones, the boss </a:t>
            </a:r>
            <a:r>
              <a:rPr lang="en-US" sz="4000" b="1" dirty="0" smtClean="0"/>
              <a:t>was yelling</a:t>
            </a:r>
            <a:r>
              <a:rPr lang="en-US" dirty="0" smtClean="0"/>
              <a:t>, and customers </a:t>
            </a:r>
            <a:r>
              <a:rPr lang="en-US" sz="4000" b="1" dirty="0" smtClean="0"/>
              <a:t>were waiting</a:t>
            </a:r>
            <a:r>
              <a:rPr lang="en-US" sz="4000" dirty="0" smtClean="0"/>
              <a:t> </a:t>
            </a:r>
            <a:r>
              <a:rPr lang="en-US" dirty="0" smtClean="0"/>
              <a:t>to be helped.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4809550" y="5933176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813208" y="6202326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32137" y="620232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22882" y="6202326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914809" y="6129583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339284" y="645522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Parallel actions</a:t>
            </a:r>
            <a:endParaRPr lang="en-US" sz="1200" b="1" i="1" dirty="0"/>
          </a:p>
        </p:txBody>
      </p:sp>
      <p:cxnSp>
        <p:nvCxnSpPr>
          <p:cNvPr id="13" name="Straight Connector 2"/>
          <p:cNvCxnSpPr/>
          <p:nvPr/>
        </p:nvCxnSpPr>
        <p:spPr bwMode="auto">
          <a:xfrm>
            <a:off x="3982109" y="5970379"/>
            <a:ext cx="87745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2"/>
          <p:cNvCxnSpPr/>
          <p:nvPr/>
        </p:nvCxnSpPr>
        <p:spPr bwMode="auto">
          <a:xfrm>
            <a:off x="3982109" y="5851317"/>
            <a:ext cx="87745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Bookshelf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-1600200" y="0"/>
            <a:ext cx="13819188" cy="9186863"/>
          </a:xfrm>
          <a:prstGeom prst="rect">
            <a:avLst/>
          </a:prstGeom>
          <a:noFill/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-1524000" y="-381000"/>
            <a:ext cx="13792200" cy="958215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42900" y="2560638"/>
            <a:ext cx="8458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Tense [těns]</a:t>
            </a:r>
          </a:p>
          <a:p>
            <a:r>
              <a:rPr lang="en-US" sz="2400">
                <a:solidFill>
                  <a:schemeClr val="bg1"/>
                </a:solidFill>
              </a:rPr>
              <a:t>A category of verbal inflection expressing the time at, during, or over which a state or action denoted by a verb occurs.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4400550" y="1879600"/>
            <a:ext cx="0" cy="1216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4351338" y="3082925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4394200" y="1889125"/>
            <a:ext cx="14430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5834063" y="1836738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5946775" y="1670050"/>
            <a:ext cx="208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change in pitch or tone of voice.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503613" y="2971800"/>
            <a:ext cx="5270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Present tense</a:t>
            </a:r>
            <a:r>
              <a:rPr lang="en-US">
                <a:solidFill>
                  <a:schemeClr val="bg1"/>
                </a:solidFill>
              </a:rPr>
              <a:t>  expresses action, activity and state of being in the present</a:t>
            </a:r>
          </a:p>
        </p:txBody>
      </p:sp>
      <p:pic>
        <p:nvPicPr>
          <p:cNvPr id="9220" name="Picture 4" descr="City+of+London+skyline+from+London+City+Hall+-+Oct+2008"/>
          <p:cNvPicPr>
            <a:picLocks noChangeAspect="1" noChangeArrowheads="1"/>
          </p:cNvPicPr>
          <p:nvPr/>
        </p:nvPicPr>
        <p:blipFill>
          <a:blip r:embed="rId2" cstate="print"/>
          <a:srcRect r="6738" b="2766"/>
          <a:stretch>
            <a:fillRect/>
          </a:stretch>
        </p:blipFill>
        <p:spPr bwMode="auto">
          <a:xfrm>
            <a:off x="0" y="0"/>
            <a:ext cx="316388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2397949"/>
            <a:ext cx="7632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Use the </a:t>
            </a:r>
            <a:r>
              <a:rPr lang="en-US" sz="6000" b="1" dirty="0" smtClean="0">
                <a:solidFill>
                  <a:schemeClr val="bg1"/>
                </a:solidFill>
              </a:rPr>
              <a:t>Simple Present </a:t>
            </a:r>
            <a:r>
              <a:rPr lang="en-US" sz="2800" dirty="0" smtClean="0">
                <a:solidFill>
                  <a:schemeClr val="bg1"/>
                </a:solidFill>
              </a:rPr>
              <a:t>to express the idea that an action is </a:t>
            </a:r>
            <a:r>
              <a:rPr lang="en-US" sz="4000" b="1" dirty="0" smtClean="0">
                <a:solidFill>
                  <a:schemeClr val="bg1"/>
                </a:solidFill>
              </a:rPr>
              <a:t>repeated</a:t>
            </a:r>
            <a:r>
              <a:rPr lang="en-US" sz="2800" dirty="0" smtClean="0">
                <a:solidFill>
                  <a:schemeClr val="bg1"/>
                </a:solidFill>
              </a:rPr>
              <a:t> or </a:t>
            </a:r>
            <a:r>
              <a:rPr lang="en-US" sz="4000" b="1" dirty="0" smtClean="0">
                <a:solidFill>
                  <a:schemeClr val="bg1"/>
                </a:solidFill>
              </a:rPr>
              <a:t>usual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althy-Breakfast-Honey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4679" r="467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7" name="Straight Connector 2"/>
          <p:cNvCxnSpPr/>
          <p:nvPr/>
        </p:nvCxnSpPr>
        <p:spPr bwMode="auto">
          <a:xfrm>
            <a:off x="5812270" y="5931825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6707011" y="5735418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710669" y="6004568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Past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9598" y="600456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Present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0343" y="6004568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Future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Cross 13"/>
          <p:cNvSpPr/>
          <p:nvPr/>
        </p:nvSpPr>
        <p:spPr bwMode="auto">
          <a:xfrm rot="2700000">
            <a:off x="6259745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Cross 14"/>
          <p:cNvSpPr/>
          <p:nvPr/>
        </p:nvSpPr>
        <p:spPr bwMode="auto">
          <a:xfrm rot="2700000">
            <a:off x="6524509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Cross 15"/>
          <p:cNvSpPr/>
          <p:nvPr/>
        </p:nvSpPr>
        <p:spPr bwMode="auto">
          <a:xfrm rot="2700000">
            <a:off x="6027639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4079" y="6248399"/>
            <a:ext cx="1477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Repeated Actions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23" name="Cross 22"/>
          <p:cNvSpPr/>
          <p:nvPr/>
        </p:nvSpPr>
        <p:spPr bwMode="auto">
          <a:xfrm rot="2700000">
            <a:off x="6825431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Cross 25"/>
          <p:cNvSpPr/>
          <p:nvPr/>
        </p:nvSpPr>
        <p:spPr bwMode="auto">
          <a:xfrm rot="2700000">
            <a:off x="7380231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Cross 26"/>
          <p:cNvSpPr/>
          <p:nvPr/>
        </p:nvSpPr>
        <p:spPr bwMode="auto">
          <a:xfrm rot="2700000">
            <a:off x="7623223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Cross 27"/>
          <p:cNvSpPr/>
          <p:nvPr/>
        </p:nvSpPr>
        <p:spPr bwMode="auto">
          <a:xfrm rot="2700000">
            <a:off x="7093695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Cross 28"/>
          <p:cNvSpPr/>
          <p:nvPr/>
        </p:nvSpPr>
        <p:spPr bwMode="auto">
          <a:xfrm rot="2700000">
            <a:off x="5795535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Cross 29"/>
          <p:cNvSpPr/>
          <p:nvPr/>
        </p:nvSpPr>
        <p:spPr bwMode="auto">
          <a:xfrm rot="2700000">
            <a:off x="7877101" y="5685669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8021" y="0"/>
            <a:ext cx="8360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 </a:t>
            </a:r>
            <a:r>
              <a:rPr lang="en-US" sz="7200" b="1" dirty="0">
                <a:solidFill>
                  <a:schemeClr val="bg1"/>
                </a:solidFill>
              </a:rPr>
              <a:t>eat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breakfast every morning at 6:30. I </a:t>
            </a:r>
            <a:r>
              <a:rPr lang="en-US" sz="7200" b="1" dirty="0">
                <a:solidFill>
                  <a:schemeClr val="bg1"/>
                </a:solidFill>
              </a:rPr>
              <a:t>go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to work every </a:t>
            </a:r>
            <a:r>
              <a:rPr lang="en-US" sz="4000" dirty="0" smtClean="0">
                <a:solidFill>
                  <a:schemeClr val="bg1"/>
                </a:solidFill>
              </a:rPr>
              <a:t>day.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_and_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11150"/>
            <a:ext cx="7626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The earth </a:t>
            </a:r>
            <a:r>
              <a:rPr lang="en-US" sz="7200" b="1" dirty="0">
                <a:solidFill>
                  <a:schemeClr val="bg1"/>
                </a:solidFill>
              </a:rPr>
              <a:t>revolves</a:t>
            </a:r>
            <a:r>
              <a:rPr lang="en-US" sz="4000" dirty="0">
                <a:solidFill>
                  <a:schemeClr val="bg1"/>
                </a:solidFill>
              </a:rPr>
              <a:t> around the </a:t>
            </a:r>
            <a:r>
              <a:rPr lang="en-US" sz="4000" dirty="0" smtClean="0">
                <a:solidFill>
                  <a:schemeClr val="bg1"/>
                </a:solidFill>
              </a:rPr>
              <a:t>sun.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9" name="Group 1"/>
          <p:cNvGrpSpPr/>
          <p:nvPr/>
        </p:nvGrpSpPr>
        <p:grpSpPr>
          <a:xfrm>
            <a:off x="236969" y="5613397"/>
            <a:ext cx="2473638" cy="742557"/>
            <a:chOff x="5501119" y="2249711"/>
            <a:chExt cx="2473638" cy="742557"/>
          </a:xfrm>
        </p:grpSpPr>
        <p:cxnSp>
          <p:nvCxnSpPr>
            <p:cNvPr id="20" name="Straight Connector 2"/>
            <p:cNvCxnSpPr/>
            <p:nvPr/>
          </p:nvCxnSpPr>
          <p:spPr bwMode="auto">
            <a:xfrm>
              <a:off x="5602720" y="2642525"/>
              <a:ext cx="226958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497461" y="2446118"/>
              <a:ext cx="3928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01119" y="271526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Past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20048" y="2715269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Present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10793" y="2715268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Future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" name="Straight Connector 2"/>
          <p:cNvCxnSpPr/>
          <p:nvPr/>
        </p:nvCxnSpPr>
        <p:spPr bwMode="auto">
          <a:xfrm>
            <a:off x="417945" y="5856079"/>
            <a:ext cx="202680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A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08364" y="6337299"/>
            <a:ext cx="1972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Facts or Generalizations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325" y="1105287"/>
            <a:ext cx="67373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Use the </a:t>
            </a:r>
            <a:r>
              <a:rPr lang="en-US" sz="7200" b="1" dirty="0" smtClean="0">
                <a:solidFill>
                  <a:schemeClr val="bg1"/>
                </a:solidFill>
              </a:rPr>
              <a:t>Present Continuous </a:t>
            </a:r>
            <a:r>
              <a:rPr lang="en-US" sz="2800" dirty="0" smtClean="0">
                <a:solidFill>
                  <a:schemeClr val="bg1"/>
                </a:solidFill>
              </a:rPr>
              <a:t>with Normal Verbs to express the idea that something is </a:t>
            </a:r>
            <a:r>
              <a:rPr lang="en-US" sz="4000" b="1" dirty="0" smtClean="0">
                <a:solidFill>
                  <a:schemeClr val="bg1"/>
                </a:solidFill>
              </a:rPr>
              <a:t>happening now</a:t>
            </a:r>
            <a:r>
              <a:rPr lang="en-US" sz="2800" dirty="0" smtClean="0">
                <a:solidFill>
                  <a:schemeClr val="bg1"/>
                </a:solidFill>
              </a:rPr>
              <a:t>, at this very moment. It can also be used to show that something is not happening now.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_08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2287" y="2956373"/>
            <a:ext cx="40349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I </a:t>
            </a:r>
            <a:r>
              <a:rPr lang="en-US" sz="7200" b="1" dirty="0" smtClean="0"/>
              <a:t>am</a:t>
            </a:r>
            <a:r>
              <a:rPr lang="en-US" sz="4000" dirty="0" smtClean="0"/>
              <a:t> </a:t>
            </a:r>
            <a:r>
              <a:rPr lang="en-US" sz="7200" b="1" dirty="0" smtClean="0"/>
              <a:t>sitting</a:t>
            </a:r>
            <a:r>
              <a:rPr lang="en-US" sz="4000" dirty="0" smtClean="0"/>
              <a:t> down, because I am tired.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1252363" y="374211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56021" y="64336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4950" y="643361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65695" y="64336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sp>
        <p:nvSpPr>
          <p:cNvPr id="8" name="Arc 7"/>
          <p:cNvSpPr/>
          <p:nvPr/>
        </p:nvSpPr>
        <p:spPr bwMode="auto">
          <a:xfrm>
            <a:off x="1075058" y="334313"/>
            <a:ext cx="729250" cy="454460"/>
          </a:xfrm>
          <a:prstGeom prst="arc">
            <a:avLst>
              <a:gd name="adj1" fmla="val 10819787"/>
              <a:gd name="adj2" fmla="val 0"/>
            </a:avLst>
          </a:prstGeom>
          <a:noFill/>
          <a:ln w="28575" cap="flat" cmpd="sng" algn="ctr">
            <a:solidFill>
              <a:srgbClr val="CC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57622" y="570617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42372" y="896261"/>
            <a:ext cx="198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Actions in progress now</a:t>
            </a:r>
            <a:endParaRPr lang="en-US" sz="1200" b="1" i="1" dirty="0"/>
          </a:p>
        </p:txBody>
      </p:sp>
      <p:sp>
        <p:nvSpPr>
          <p:cNvPr id="11" name="Arc 10"/>
          <p:cNvSpPr/>
          <p:nvPr/>
        </p:nvSpPr>
        <p:spPr bwMode="auto">
          <a:xfrm>
            <a:off x="1070296" y="334312"/>
            <a:ext cx="729250" cy="454460"/>
          </a:xfrm>
          <a:prstGeom prst="arc">
            <a:avLst>
              <a:gd name="adj1" fmla="val 10819787"/>
              <a:gd name="adj2" fmla="val 17212401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41c74-6370-44fc-bbdd-6572122cda65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0" y="0"/>
            <a:ext cx="96994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217" y="4835072"/>
            <a:ext cx="8341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Sally </a:t>
            </a:r>
            <a:r>
              <a:rPr lang="en-US" sz="7200" b="1" dirty="0" smtClean="0">
                <a:solidFill>
                  <a:schemeClr val="bg1"/>
                </a:solidFill>
              </a:rPr>
              <a:t>is studying </a:t>
            </a:r>
            <a:r>
              <a:rPr lang="en-US" sz="4000" dirty="0" smtClean="0">
                <a:solidFill>
                  <a:schemeClr val="bg1"/>
                </a:solidFill>
              </a:rPr>
              <a:t>really hard for her exams this week.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6016969" y="698061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020627" y="967210"/>
            <a:ext cx="50847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Past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9556" y="967211"/>
            <a:ext cx="74732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Present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0301" y="967210"/>
            <a:ext cx="66396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Future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Arc 7"/>
          <p:cNvSpPr/>
          <p:nvPr/>
        </p:nvSpPr>
        <p:spPr bwMode="auto">
          <a:xfrm>
            <a:off x="5839664" y="658163"/>
            <a:ext cx="729250" cy="454460"/>
          </a:xfrm>
          <a:prstGeom prst="arc">
            <a:avLst>
              <a:gd name="adj1" fmla="val 10819787"/>
              <a:gd name="adj2" fmla="val 0"/>
            </a:avLst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122228" y="894467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206978" y="1220111"/>
            <a:ext cx="29370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Actions happening around now, </a:t>
            </a:r>
          </a:p>
          <a:p>
            <a:r>
              <a:rPr lang="en-US" sz="1200" b="1" i="1" dirty="0" smtClean="0">
                <a:solidFill>
                  <a:schemeClr val="bg1"/>
                </a:solidFill>
              </a:rPr>
              <a:t>and not necessarily this very moment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11" name="Arc 10"/>
          <p:cNvSpPr/>
          <p:nvPr/>
        </p:nvSpPr>
        <p:spPr bwMode="auto">
          <a:xfrm>
            <a:off x="5834902" y="658162"/>
            <a:ext cx="729250" cy="454460"/>
          </a:xfrm>
          <a:prstGeom prst="arc">
            <a:avLst>
              <a:gd name="adj1" fmla="val 10819787"/>
              <a:gd name="adj2" fmla="val 1721240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206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2828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" y="4613723"/>
            <a:ext cx="9010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 </a:t>
            </a:r>
            <a:r>
              <a:rPr lang="en-US" sz="7200" b="1" dirty="0" smtClean="0"/>
              <a:t>am seeing</a:t>
            </a:r>
            <a:r>
              <a:rPr lang="en-US" sz="4000" dirty="0" smtClean="0"/>
              <a:t> my dentist on Wednesday.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02199" y="1357555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Near future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10363" y="878482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7256423" y="682075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324787" y="1000558"/>
            <a:ext cx="5644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Past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30393" y="1013387"/>
            <a:ext cx="10648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Present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41264" y="1013387"/>
            <a:ext cx="8467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Future</a:t>
            </a:r>
          </a:p>
          <a:p>
            <a:endParaRPr lang="en-US" dirty="0"/>
          </a:p>
        </p:txBody>
      </p:sp>
      <p:sp>
        <p:nvSpPr>
          <p:cNvPr id="20" name="Cross 19"/>
          <p:cNvSpPr/>
          <p:nvPr/>
        </p:nvSpPr>
        <p:spPr bwMode="auto">
          <a:xfrm rot="2700000">
            <a:off x="7521155" y="606063"/>
            <a:ext cx="169361" cy="169361"/>
          </a:xfrm>
          <a:prstGeom prst="plus">
            <a:avLst>
              <a:gd name="adj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is loving this chocolate ice cream.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81638" y="3393525"/>
            <a:ext cx="474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She </a:t>
            </a:r>
            <a:r>
              <a:rPr lang="en-US" u="sng" dirty="0" smtClean="0">
                <a:solidFill>
                  <a:schemeClr val="bg1"/>
                </a:solidFill>
              </a:rPr>
              <a:t>loves</a:t>
            </a:r>
            <a:r>
              <a:rPr lang="en-US" dirty="0" smtClean="0">
                <a:solidFill>
                  <a:schemeClr val="bg1"/>
                </a:solidFill>
              </a:rPr>
              <a:t> this chocolate ice cream.</a:t>
            </a: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 rot="10800000" flipV="1">
            <a:off x="3777570" y="2362201"/>
            <a:ext cx="0" cy="8425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val 15"/>
          <p:cNvSpPr>
            <a:spLocks noChangeArrowheads="1"/>
          </p:cNvSpPr>
          <p:nvPr/>
        </p:nvSpPr>
        <p:spPr bwMode="auto">
          <a:xfrm rot="10800000">
            <a:off x="3730857" y="31506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rot="10800000">
            <a:off x="3771899" y="2366279"/>
            <a:ext cx="417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 rot="10800000">
            <a:off x="4148410" y="2327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39769" y="627743"/>
            <a:ext cx="4604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is important to remember that </a:t>
            </a:r>
            <a:r>
              <a:rPr lang="en-US" b="1" dirty="0" smtClean="0">
                <a:solidFill>
                  <a:schemeClr val="bg1"/>
                </a:solidFill>
              </a:rPr>
              <a:t>Non-Continuous Verbs</a:t>
            </a:r>
            <a:r>
              <a:rPr lang="en-US" dirty="0" smtClean="0">
                <a:solidFill>
                  <a:schemeClr val="bg1"/>
                </a:solidFill>
              </a:rPr>
              <a:t> cannot be used in any continuous tenses. Also, certain non-continuous meanings for </a:t>
            </a:r>
            <a:r>
              <a:rPr lang="en-US" b="1" dirty="0" smtClean="0">
                <a:solidFill>
                  <a:schemeClr val="bg1"/>
                </a:solidFill>
              </a:rPr>
              <a:t>Mixed Verbs </a:t>
            </a:r>
            <a:r>
              <a:rPr lang="en-US" dirty="0" smtClean="0">
                <a:solidFill>
                  <a:schemeClr val="bg1"/>
                </a:solidFill>
              </a:rPr>
              <a:t>cannot be used in continuous tenses. Instead of using Present Continuous with these verbs, you must use </a:t>
            </a:r>
            <a:r>
              <a:rPr lang="en-US" b="1" dirty="0" smtClean="0">
                <a:solidFill>
                  <a:schemeClr val="bg1"/>
                </a:solidFill>
              </a:rPr>
              <a:t>Simple Present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9" name="Picture 21" descr="sw02-city01-1024"/>
          <p:cNvPicPr>
            <a:picLocks noChangeAspect="1" noChangeArrowheads="1"/>
          </p:cNvPicPr>
          <p:nvPr/>
        </p:nvPicPr>
        <p:blipFill>
          <a:blip r:embed="rId2" cstate="print"/>
          <a:srcRect l="37500" r="31348" b="5859"/>
          <a:stretch>
            <a:fillRect/>
          </a:stretch>
        </p:blipFill>
        <p:spPr bwMode="auto">
          <a:xfrm>
            <a:off x="6105525" y="-28575"/>
            <a:ext cx="3038475" cy="688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90" name="Picture 22" descr="121134280825730"/>
          <p:cNvPicPr>
            <a:picLocks noChangeAspect="1" noChangeArrowheads="1"/>
          </p:cNvPicPr>
          <p:nvPr/>
        </p:nvPicPr>
        <p:blipFill>
          <a:blip r:embed="rId3" cstate="print"/>
          <a:srcRect r="64688" b="23"/>
          <a:stretch>
            <a:fillRect/>
          </a:stretch>
        </p:blipFill>
        <p:spPr bwMode="auto">
          <a:xfrm>
            <a:off x="-142875" y="0"/>
            <a:ext cx="32289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95" name="Picture 27" descr="City+of+London+skyline+from+London+City+Hall+-+Oct+2008"/>
          <p:cNvPicPr>
            <a:picLocks noChangeAspect="1" noChangeArrowheads="1"/>
          </p:cNvPicPr>
          <p:nvPr/>
        </p:nvPicPr>
        <p:blipFill>
          <a:blip r:embed="rId4" cstate="print"/>
          <a:srcRect r="6738" b="2766"/>
          <a:stretch>
            <a:fillRect/>
          </a:stretch>
        </p:blipFill>
        <p:spPr bwMode="auto">
          <a:xfrm>
            <a:off x="3084513" y="0"/>
            <a:ext cx="316388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08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8903" y="4401457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Past		  Present	      Future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579" y="466973"/>
            <a:ext cx="65586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Non-Continuous Verbs </a:t>
            </a:r>
            <a:r>
              <a:rPr lang="en-US" sz="2800" b="1" dirty="0" smtClean="0">
                <a:solidFill>
                  <a:schemeClr val="bg1"/>
                </a:solidFill>
              </a:rPr>
              <a:t>are usually things you cannot see somebody doing. These verbs are rarely used in continuous tenses.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20700" y="4866671"/>
            <a:ext cx="5245026" cy="15696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Abstract Verbs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to be, to want, to cost, to seem, to need, to care, to contain, to owe, to exist...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Possession Verbs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to possess, to own, to belong...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Emotion Verbs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to like, to love, to hate, to dislike, to fear, to envy, to mind…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 rot="10800000" flipV="1">
            <a:off x="469220" y="2222500"/>
            <a:ext cx="0" cy="256539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 rot="10800000">
            <a:off x="422507" y="47635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rot="10800000">
            <a:off x="469900" y="2226579"/>
            <a:ext cx="16748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Oval 17"/>
          <p:cNvSpPr>
            <a:spLocks noChangeArrowheads="1"/>
          </p:cNvSpPr>
          <p:nvPr/>
        </p:nvSpPr>
        <p:spPr bwMode="auto">
          <a:xfrm rot="10800000">
            <a:off x="2103710" y="21876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179" y="441573"/>
            <a:ext cx="65586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Mixed Verbs </a:t>
            </a:r>
            <a:r>
              <a:rPr lang="en-US" sz="2800" b="1" dirty="0" smtClean="0">
                <a:solidFill>
                  <a:schemeClr val="bg1"/>
                </a:solidFill>
              </a:rPr>
              <a:t>have more than one meaning. In a way, each meaning is a unique verb. Some meanings behave like "Non-Continuous Verbs," while other meanings behave like "Normal Verbs."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20700" y="4963467"/>
            <a:ext cx="4163704" cy="46166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Mixed Verbs</a:t>
            </a:r>
          </a:p>
          <a:p>
            <a:pPr lvl="0"/>
            <a:r>
              <a:rPr kumimoji="0" lang="en-US" altLang="zh-CN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to appear, to feel, to have, to hear, to look, to see, to weigh... </a:t>
            </a: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 rot="10800000" flipV="1">
            <a:off x="558120" y="1219200"/>
            <a:ext cx="0" cy="3644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 rot="10800000">
            <a:off x="511407" y="48524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rot="10800000">
            <a:off x="558800" y="1223279"/>
            <a:ext cx="16748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Oval 17"/>
          <p:cNvSpPr>
            <a:spLocks noChangeArrowheads="1"/>
          </p:cNvSpPr>
          <p:nvPr/>
        </p:nvSpPr>
        <p:spPr bwMode="auto">
          <a:xfrm rot="10800000">
            <a:off x="2192610" y="1184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125" y="2362587"/>
            <a:ext cx="79406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Use </a:t>
            </a:r>
            <a:r>
              <a:rPr lang="en-US" sz="7200" b="1" dirty="0" smtClean="0">
                <a:solidFill>
                  <a:schemeClr val="bg1"/>
                </a:solidFill>
              </a:rPr>
              <a:t>Present Perfect</a:t>
            </a:r>
            <a:r>
              <a:rPr lang="en-US" sz="2800" dirty="0" smtClean="0">
                <a:solidFill>
                  <a:schemeClr val="bg1"/>
                </a:solidFill>
              </a:rPr>
              <a:t> to express </a:t>
            </a:r>
            <a:r>
              <a:rPr lang="en-US" sz="4000" b="1" dirty="0" smtClean="0">
                <a:solidFill>
                  <a:schemeClr val="bg1"/>
                </a:solidFill>
              </a:rPr>
              <a:t>action</a:t>
            </a:r>
            <a:r>
              <a:rPr lang="en-US" sz="2800" dirty="0" smtClean="0">
                <a:solidFill>
                  <a:schemeClr val="bg1"/>
                </a:solidFill>
              </a:rPr>
              <a:t> that has been </a:t>
            </a:r>
            <a:r>
              <a:rPr lang="en-US" sz="4000" b="1" dirty="0" smtClean="0">
                <a:solidFill>
                  <a:schemeClr val="bg1"/>
                </a:solidFill>
              </a:rPr>
              <a:t>completed</a:t>
            </a:r>
            <a:r>
              <a:rPr lang="en-US" sz="2800" dirty="0" smtClean="0">
                <a:solidFill>
                  <a:schemeClr val="bg1"/>
                </a:solidFill>
              </a:rPr>
              <a:t> with respect to the present.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gital%20visions%20full%20cinema.jpg"/>
          <p:cNvPicPr>
            <a:picLocks noChangeAspect="1"/>
          </p:cNvPicPr>
          <p:nvPr/>
        </p:nvPicPr>
        <p:blipFill>
          <a:blip r:embed="rId2" cstate="print"/>
          <a:srcRect r="1144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357" y="4599214"/>
            <a:ext cx="8527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 </a:t>
            </a:r>
            <a:r>
              <a:rPr lang="en-US" sz="7200" b="1" dirty="0" smtClean="0">
                <a:solidFill>
                  <a:schemeClr val="bg1"/>
                </a:solidFill>
              </a:rPr>
              <a:t>have </a:t>
            </a:r>
            <a:r>
              <a:rPr lang="en-US" sz="4000" dirty="0" smtClean="0">
                <a:solidFill>
                  <a:schemeClr val="bg1"/>
                </a:solidFill>
              </a:rPr>
              <a:t>already</a:t>
            </a:r>
            <a:r>
              <a:rPr lang="en-US" sz="7200" b="1" dirty="0" smtClean="0">
                <a:solidFill>
                  <a:schemeClr val="bg1"/>
                </a:solidFill>
              </a:rPr>
              <a:t> seen</a:t>
            </a:r>
            <a:r>
              <a:rPr lang="en-US" sz="4000" dirty="0" smtClean="0">
                <a:solidFill>
                  <a:schemeClr val="bg1"/>
                </a:solidFill>
              </a:rPr>
              <a:t> that film. I do not want to see it again.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6608034" y="662265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611692" y="931415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Past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0621" y="93141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Present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1366" y="931415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Future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713293" y="858672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617068" y="1184316"/>
            <a:ext cx="228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Unspecified time before now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742738" y="554819"/>
            <a:ext cx="1043671" cy="27389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173179" y="598303"/>
            <a:ext cx="190500" cy="1905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 went to Mexico last year.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u="sng" dirty="0" smtClean="0">
                <a:solidFill>
                  <a:schemeClr val="bg1"/>
                </a:solidFill>
              </a:rPr>
              <a:t>went</a:t>
            </a:r>
            <a:r>
              <a:rPr lang="en-US" dirty="0" smtClean="0">
                <a:solidFill>
                  <a:schemeClr val="bg1"/>
                </a:solidFill>
              </a:rPr>
              <a:t> to Mexico </a:t>
            </a:r>
            <a:r>
              <a:rPr lang="en-US" u="sng" dirty="0" smtClean="0">
                <a:solidFill>
                  <a:schemeClr val="bg1"/>
                </a:solidFill>
              </a:rPr>
              <a:t>last year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 rot="10800000" flipV="1">
            <a:off x="3851310" y="2362201"/>
            <a:ext cx="0" cy="8425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val 15"/>
          <p:cNvSpPr>
            <a:spLocks noChangeArrowheads="1"/>
          </p:cNvSpPr>
          <p:nvPr/>
        </p:nvSpPr>
        <p:spPr bwMode="auto">
          <a:xfrm rot="10800000">
            <a:off x="3804597" y="31506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rot="10800000">
            <a:off x="3845639" y="2366279"/>
            <a:ext cx="417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 rot="10800000">
            <a:off x="4222150" y="2327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3510" y="1792865"/>
            <a:ext cx="3152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 went to Mexico in the calendar year before this one.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 have been to Mexico in the last year.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 </a:t>
            </a:r>
            <a:r>
              <a:rPr lang="en-US" u="sng" dirty="0" smtClean="0">
                <a:solidFill>
                  <a:schemeClr val="bg1"/>
                </a:solidFill>
              </a:rPr>
              <a:t>have been</a:t>
            </a:r>
            <a:r>
              <a:rPr lang="en-US" dirty="0" smtClean="0">
                <a:solidFill>
                  <a:schemeClr val="bg1"/>
                </a:solidFill>
              </a:rPr>
              <a:t> to Mexico </a:t>
            </a:r>
            <a:r>
              <a:rPr lang="en-US" u="sng" dirty="0" smtClean="0">
                <a:solidFill>
                  <a:schemeClr val="bg1"/>
                </a:solidFill>
              </a:rPr>
              <a:t>in the last year.</a:t>
            </a: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 rot="10800000" flipV="1">
            <a:off x="3851310" y="2362201"/>
            <a:ext cx="0" cy="8425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val 15"/>
          <p:cNvSpPr>
            <a:spLocks noChangeArrowheads="1"/>
          </p:cNvSpPr>
          <p:nvPr/>
        </p:nvSpPr>
        <p:spPr bwMode="auto">
          <a:xfrm rot="10800000">
            <a:off x="3804597" y="31506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rot="10800000">
            <a:off x="3845639" y="2366279"/>
            <a:ext cx="417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 rot="10800000">
            <a:off x="4222150" y="2327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3510" y="1792865"/>
            <a:ext cx="3152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 have been to Mexico at least once at some point between 365 days ago and now.</a:t>
            </a: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rot="10800000" flipV="1">
            <a:off x="8779818" y="3695701"/>
            <a:ext cx="0" cy="82161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rot="10800000">
            <a:off x="6467927" y="3699296"/>
            <a:ext cx="229870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 rot="10800000">
            <a:off x="6450433" y="3646320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1200" y="4657629"/>
            <a:ext cx="8273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"Last year" and "in the last year" are very different in meaning. "Last year" means </a:t>
            </a:r>
            <a:r>
              <a:rPr lang="en-US" b="1" dirty="0" smtClean="0">
                <a:solidFill>
                  <a:schemeClr val="bg1"/>
                </a:solidFill>
              </a:rPr>
              <a:t>the year before now</a:t>
            </a:r>
            <a:r>
              <a:rPr lang="en-US" dirty="0" smtClean="0">
                <a:solidFill>
                  <a:schemeClr val="bg1"/>
                </a:solidFill>
              </a:rPr>
              <a:t>, and it is considered </a:t>
            </a:r>
            <a:r>
              <a:rPr lang="en-US" b="1" dirty="0" smtClean="0">
                <a:solidFill>
                  <a:schemeClr val="bg1"/>
                </a:solidFill>
              </a:rPr>
              <a:t>a specific time which requires Simple Past</a:t>
            </a:r>
            <a:r>
              <a:rPr lang="en-US" dirty="0" smtClean="0">
                <a:solidFill>
                  <a:schemeClr val="bg1"/>
                </a:solidFill>
              </a:rPr>
              <a:t>. "In the last year" means </a:t>
            </a:r>
            <a:r>
              <a:rPr lang="en-US" b="1" dirty="0" smtClean="0">
                <a:solidFill>
                  <a:schemeClr val="bg1"/>
                </a:solidFill>
              </a:rPr>
              <a:t>from 365 days ago until now</a:t>
            </a:r>
            <a:r>
              <a:rPr lang="en-US" dirty="0" smtClean="0">
                <a:solidFill>
                  <a:schemeClr val="bg1"/>
                </a:solidFill>
              </a:rPr>
              <a:t>. It is </a:t>
            </a:r>
            <a:r>
              <a:rPr lang="en-US" b="1" dirty="0" smtClean="0">
                <a:solidFill>
                  <a:schemeClr val="bg1"/>
                </a:solidFill>
              </a:rPr>
              <a:t>not considered a specific time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so it requires Present Perfect</a:t>
            </a:r>
            <a:r>
              <a:rPr lang="en-US" dirty="0" smtClean="0">
                <a:solidFill>
                  <a:schemeClr val="bg1"/>
                </a:solidFill>
              </a:rPr>
              <a:t>.  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10800000">
            <a:off x="8735825" y="446504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125" y="1295787"/>
            <a:ext cx="79406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Use </a:t>
            </a:r>
            <a:r>
              <a:rPr lang="en-US" sz="7200" b="1" dirty="0" smtClean="0">
                <a:solidFill>
                  <a:schemeClr val="bg1"/>
                </a:solidFill>
              </a:rPr>
              <a:t>Present Perfect </a:t>
            </a:r>
            <a:r>
              <a:rPr lang="en-US" sz="2800" b="1" dirty="0" smtClean="0">
                <a:solidFill>
                  <a:schemeClr val="bg1"/>
                </a:solidFill>
              </a:rPr>
              <a:t>or</a:t>
            </a:r>
            <a:r>
              <a:rPr lang="en-US" sz="7200" b="1" dirty="0" smtClean="0">
                <a:solidFill>
                  <a:schemeClr val="bg1"/>
                </a:solidFill>
              </a:rPr>
              <a:t> Present Perfect Continuous </a:t>
            </a:r>
            <a:r>
              <a:rPr lang="en-US" sz="2800" dirty="0" smtClean="0">
                <a:solidFill>
                  <a:schemeClr val="bg1"/>
                </a:solidFill>
              </a:rPr>
              <a:t>to refer to an event that </a:t>
            </a:r>
            <a:r>
              <a:rPr lang="en-US" sz="4000" b="1" dirty="0" smtClean="0">
                <a:solidFill>
                  <a:schemeClr val="bg1"/>
                </a:solidFill>
              </a:rPr>
              <a:t>may or may not be finished when </a:t>
            </a:r>
            <a:r>
              <a:rPr lang="en-US" sz="4000" b="1" dirty="0" smtClean="0">
                <a:solidFill>
                  <a:schemeClr val="bg1"/>
                </a:solidFill>
              </a:rPr>
              <a:t>its </a:t>
            </a:r>
            <a:r>
              <a:rPr lang="en-US" sz="4000" b="1" dirty="0" smtClean="0">
                <a:solidFill>
                  <a:schemeClr val="bg1"/>
                </a:solidFill>
              </a:rPr>
              <a:t>effect can be seen now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rot="5400000">
            <a:off x="5954990" y="5033291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8648" y="5302441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77577" y="5302442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68322" y="5302441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3961" y="406400"/>
            <a:ext cx="8568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Richard </a:t>
            </a:r>
            <a:r>
              <a:rPr lang="en-US" sz="7200" b="1" dirty="0" smtClean="0"/>
              <a:t>has</a:t>
            </a:r>
            <a:r>
              <a:rPr lang="en-US" sz="7200" dirty="0" smtClean="0"/>
              <a:t> </a:t>
            </a:r>
            <a:r>
              <a:rPr lang="en-US" sz="7200" b="1" dirty="0" smtClean="0"/>
              <a:t>studied</a:t>
            </a:r>
            <a:r>
              <a:rPr lang="en-US" sz="4000" b="1" dirty="0" smtClean="0"/>
              <a:t> </a:t>
            </a:r>
            <a:r>
              <a:rPr lang="en-US" sz="4000" dirty="0" err="1" smtClean="0"/>
              <a:t>astronautical</a:t>
            </a:r>
            <a:r>
              <a:rPr lang="en-US" sz="4000" dirty="0" smtClean="0"/>
              <a:t> engineering </a:t>
            </a:r>
            <a:r>
              <a:rPr lang="en-US" sz="4400" b="1" dirty="0" smtClean="0"/>
              <a:t>for three years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60249" y="5229698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834254" y="5604711"/>
            <a:ext cx="2390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Duration in the past until now</a:t>
            </a:r>
            <a:endParaRPr lang="en-US" sz="1200" b="1" i="1" dirty="0"/>
          </a:p>
        </p:txBody>
      </p:sp>
      <p:sp>
        <p:nvSpPr>
          <p:cNvPr id="13" name="Arc 12"/>
          <p:cNvSpPr/>
          <p:nvPr/>
        </p:nvSpPr>
        <p:spPr bwMode="auto">
          <a:xfrm>
            <a:off x="5034339" y="4945330"/>
            <a:ext cx="1123973" cy="546100"/>
          </a:xfrm>
          <a:prstGeom prst="arc">
            <a:avLst>
              <a:gd name="adj1" fmla="val 16178386"/>
              <a:gd name="adj2" fmla="val 21114276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436357" y="5083111"/>
            <a:ext cx="2850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8020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121134280825730"/>
          <p:cNvPicPr>
            <a:picLocks noChangeAspect="1" noChangeArrowheads="1"/>
          </p:cNvPicPr>
          <p:nvPr/>
        </p:nvPicPr>
        <p:blipFill>
          <a:blip r:embed="rId2" cstate="print"/>
          <a:srcRect r="64688"/>
          <a:stretch>
            <a:fillRect/>
          </a:stretch>
        </p:blipFill>
        <p:spPr bwMode="auto">
          <a:xfrm>
            <a:off x="-142875" y="0"/>
            <a:ext cx="3228975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451225" y="2971800"/>
            <a:ext cx="5270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Past tense</a:t>
            </a:r>
            <a:r>
              <a:rPr lang="en-US" dirty="0">
                <a:solidFill>
                  <a:schemeClr val="bg1"/>
                </a:solidFill>
              </a:rPr>
              <a:t>  expresses action, activity and state of being in the past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anbul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9794"/>
            <a:ext cx="8592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Tony </a:t>
            </a:r>
            <a:r>
              <a:rPr lang="en-US" sz="7200" b="1" dirty="0" smtClean="0"/>
              <a:t>has lived </a:t>
            </a:r>
            <a:r>
              <a:rPr lang="en-US" sz="4000" dirty="0" smtClean="0"/>
              <a:t>in Istanbul               since 2007. 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5088950" y="2859776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092608" y="3128926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11537" y="312892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02282" y="3128926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94209" y="3056183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97984" y="3381827"/>
            <a:ext cx="2595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Duration from the past until now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>
            <a:off x="4538314" y="2889578"/>
            <a:ext cx="2850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Arc 15"/>
          <p:cNvSpPr/>
          <p:nvPr/>
        </p:nvSpPr>
        <p:spPr bwMode="auto">
          <a:xfrm>
            <a:off x="4123468" y="2751796"/>
            <a:ext cx="1123973" cy="546100"/>
          </a:xfrm>
          <a:prstGeom prst="arc">
            <a:avLst>
              <a:gd name="adj1" fmla="val 16178386"/>
              <a:gd name="adj2" fmla="val 21114276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0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ternoon Rea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5300" y="120789"/>
            <a:ext cx="4705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Wang </a:t>
            </a:r>
            <a:r>
              <a:rPr lang="en-US" sz="4000" b="1" dirty="0" smtClean="0">
                <a:solidFill>
                  <a:schemeClr val="bg1"/>
                </a:solidFill>
              </a:rPr>
              <a:t>has been </a:t>
            </a:r>
            <a:r>
              <a:rPr lang="en-US" sz="2800" dirty="0" smtClean="0">
                <a:solidFill>
                  <a:schemeClr val="bg1"/>
                </a:solidFill>
              </a:rPr>
              <a:t>a student at ITCG Fermi for over two years.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rot="5400000">
            <a:off x="6295871" y="5770796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299529" y="6039946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Past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8458" y="603994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Present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9203" y="6039946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Future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5768733" y="5799005"/>
            <a:ext cx="2850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401130" y="5967203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991228" y="6303733"/>
            <a:ext cx="3057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Duration from the past until now</a:t>
            </a:r>
          </a:p>
          <a:p>
            <a:endParaRPr lang="en-US" sz="1200" b="1" i="1" dirty="0"/>
          </a:p>
        </p:txBody>
      </p:sp>
      <p:sp>
        <p:nvSpPr>
          <p:cNvPr id="13" name="Arc 12"/>
          <p:cNvSpPr/>
          <p:nvPr/>
        </p:nvSpPr>
        <p:spPr bwMode="auto">
          <a:xfrm>
            <a:off x="5342240" y="5676507"/>
            <a:ext cx="1123973" cy="546100"/>
          </a:xfrm>
          <a:prstGeom prst="arc">
            <a:avLst>
              <a:gd name="adj1" fmla="val 16178386"/>
              <a:gd name="adj2" fmla="val 21114276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ow307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6222" y="0"/>
            <a:ext cx="1021644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330" y="5406960"/>
            <a:ext cx="83215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Look! It </a:t>
            </a:r>
            <a:r>
              <a:rPr lang="en-US" sz="7200" b="1" dirty="0" smtClean="0"/>
              <a:t>has been</a:t>
            </a:r>
            <a:r>
              <a:rPr lang="en-US" sz="4000" dirty="0" smtClean="0"/>
              <a:t> snowing. 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6366258" y="513903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369916" y="783053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ysClr val="windowText" lastClr="000000"/>
                </a:solidFill>
              </a:rPr>
              <a:t>Past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845" y="78305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ysClr val="windowText" lastClr="000000"/>
                </a:solidFill>
              </a:rPr>
              <a:t>Present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9590" y="78305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ysClr val="windowText" lastClr="000000"/>
                </a:solidFill>
              </a:rPr>
              <a:t>Future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5457703" y="429985"/>
            <a:ext cx="1123973" cy="546100"/>
          </a:xfrm>
          <a:prstGeom prst="arc">
            <a:avLst>
              <a:gd name="adj1" fmla="val 16178386"/>
              <a:gd name="adj2" fmla="val 21114276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>
            <a:off x="5872549" y="567768"/>
            <a:ext cx="2850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471517" y="710310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70986" y="1081314"/>
            <a:ext cx="255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Duration from the past until now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Sam has been having his car for two years.</a:t>
            </a:r>
          </a:p>
        </p:txBody>
      </p:sp>
      <p:sp>
        <p:nvSpPr>
          <p:cNvPr id="3" name="Rectangle 2"/>
          <p:cNvSpPr/>
          <p:nvPr/>
        </p:nvSpPr>
        <p:spPr>
          <a:xfrm flipH="1" flipV="1">
            <a:off x="2989200" y="3613666"/>
            <a:ext cx="898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1" y="102622"/>
            <a:ext cx="2128560" cy="1596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Sam </a:t>
            </a:r>
            <a:r>
              <a:rPr lang="en-US" u="sng" dirty="0" smtClean="0">
                <a:solidFill>
                  <a:schemeClr val="bg1"/>
                </a:solidFill>
              </a:rPr>
              <a:t>has had</a:t>
            </a:r>
            <a:r>
              <a:rPr lang="en-US" dirty="0" smtClean="0">
                <a:solidFill>
                  <a:schemeClr val="bg1"/>
                </a:solidFill>
              </a:rPr>
              <a:t> his car for two years. </a:t>
            </a: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 rot="10800000" flipV="1">
            <a:off x="4137060" y="2362201"/>
            <a:ext cx="0" cy="8425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val 15"/>
          <p:cNvSpPr>
            <a:spLocks noChangeArrowheads="1"/>
          </p:cNvSpPr>
          <p:nvPr/>
        </p:nvSpPr>
        <p:spPr bwMode="auto">
          <a:xfrm rot="10800000">
            <a:off x="4090347" y="31506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rot="10800000">
            <a:off x="4131389" y="2366279"/>
            <a:ext cx="417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 rot="10800000">
            <a:off x="4507900" y="2327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9260" y="516515"/>
            <a:ext cx="4178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is important to remember that </a:t>
            </a:r>
            <a:r>
              <a:rPr lang="en-US" b="1" dirty="0" smtClean="0">
                <a:solidFill>
                  <a:schemeClr val="bg1"/>
                </a:solidFill>
              </a:rPr>
              <a:t>Non-Continuous Verbs </a:t>
            </a:r>
            <a:r>
              <a:rPr lang="en-US" dirty="0" smtClean="0">
                <a:solidFill>
                  <a:schemeClr val="bg1"/>
                </a:solidFill>
              </a:rPr>
              <a:t>cannot be used in any continuous tenses. Also, certain non-continuous meanings for </a:t>
            </a:r>
            <a:r>
              <a:rPr lang="en-US" b="1" dirty="0" smtClean="0">
                <a:solidFill>
                  <a:schemeClr val="bg1"/>
                </a:solidFill>
              </a:rPr>
              <a:t>Mixed Verbs </a:t>
            </a:r>
            <a:r>
              <a:rPr lang="en-US" dirty="0" smtClean="0">
                <a:solidFill>
                  <a:schemeClr val="bg1"/>
                </a:solidFill>
              </a:rPr>
              <a:t>cannot be used in continuous tenses. Instead of using Present Perfect Continuous with these verbs, you must use </a:t>
            </a:r>
            <a:r>
              <a:rPr lang="en-US" b="1" dirty="0" smtClean="0">
                <a:solidFill>
                  <a:schemeClr val="bg1"/>
                </a:solidFill>
              </a:rPr>
              <a:t>Present Perfect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503613" y="2971800"/>
            <a:ext cx="5270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Future tense</a:t>
            </a:r>
            <a:r>
              <a:rPr lang="en-US">
                <a:solidFill>
                  <a:schemeClr val="bg1"/>
                </a:solidFill>
              </a:rPr>
              <a:t>  expresses action, activity and state of being in the future</a:t>
            </a:r>
          </a:p>
        </p:txBody>
      </p:sp>
      <p:pic>
        <p:nvPicPr>
          <p:cNvPr id="10244" name="Picture 4" descr="sw02-city01-1024"/>
          <p:cNvPicPr>
            <a:picLocks noChangeAspect="1" noChangeArrowheads="1"/>
          </p:cNvPicPr>
          <p:nvPr/>
        </p:nvPicPr>
        <p:blipFill>
          <a:blip r:embed="rId2" cstate="print"/>
          <a:srcRect l="37500" r="30144" b="5859"/>
          <a:stretch>
            <a:fillRect/>
          </a:stretch>
        </p:blipFill>
        <p:spPr bwMode="auto">
          <a:xfrm>
            <a:off x="0" y="-28575"/>
            <a:ext cx="3155950" cy="688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125" y="2182505"/>
            <a:ext cx="79406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Simple Future </a:t>
            </a:r>
            <a:r>
              <a:rPr lang="en-US" sz="2800" dirty="0" smtClean="0">
                <a:solidFill>
                  <a:schemeClr val="bg1"/>
                </a:solidFill>
              </a:rPr>
              <a:t>has two different forms in English: "will" and "be going to." Both "will" and "be going to" refer to a specific time in the future.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ama%20americanm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793"/>
            <a:ext cx="9144000" cy="6808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7950" y="133350"/>
            <a:ext cx="62103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If I am elected President of the United States, I </a:t>
            </a:r>
            <a:r>
              <a:rPr lang="en-US" sz="7200" b="1" dirty="0" smtClean="0">
                <a:solidFill>
                  <a:schemeClr val="bg1"/>
                </a:solidFill>
              </a:rPr>
              <a:t>will make</a:t>
            </a:r>
            <a:r>
              <a:rPr lang="en-US" sz="4000" dirty="0" smtClean="0">
                <a:solidFill>
                  <a:schemeClr val="bg1"/>
                </a:solidFill>
              </a:rPr>
              <a:t> sure everyone has access to inexpensive health insurance.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6" name="Group 1"/>
          <p:cNvGrpSpPr/>
          <p:nvPr/>
        </p:nvGrpSpPr>
        <p:grpSpPr>
          <a:xfrm>
            <a:off x="484619" y="5539011"/>
            <a:ext cx="2473638" cy="742557"/>
            <a:chOff x="5501119" y="2249711"/>
            <a:chExt cx="2473638" cy="742557"/>
          </a:xfrm>
        </p:grpSpPr>
        <p:cxnSp>
          <p:nvCxnSpPr>
            <p:cNvPr id="10" name="Straight Connector 2"/>
            <p:cNvCxnSpPr/>
            <p:nvPr/>
          </p:nvCxnSpPr>
          <p:spPr bwMode="auto">
            <a:xfrm>
              <a:off x="5602720" y="2642525"/>
              <a:ext cx="226958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6497461" y="2446118"/>
              <a:ext cx="3928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501119" y="271526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Past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0048" y="2715269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Present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10793" y="2715268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Future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ross 8"/>
          <p:cNvSpPr/>
          <p:nvPr/>
        </p:nvSpPr>
        <p:spPr bwMode="auto">
          <a:xfrm rot="2700000">
            <a:off x="2016831" y="5695195"/>
            <a:ext cx="169361" cy="169361"/>
          </a:xfrm>
          <a:prstGeom prst="plus">
            <a:avLst>
              <a:gd name="adj" fmla="val 4375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1086" y="6248399"/>
            <a:ext cx="218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"Will" to express a promise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When you will arrive tonight, we will go out for dinner.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1" y="102622"/>
            <a:ext cx="2128560" cy="1596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1886" y="3603509"/>
            <a:ext cx="458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244334"/>
            <a:ext cx="833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Correct sentences: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When </a:t>
            </a:r>
            <a:r>
              <a:rPr lang="en-US" dirty="0" smtClean="0">
                <a:solidFill>
                  <a:schemeClr val="bg1"/>
                </a:solidFill>
              </a:rPr>
              <a:t>you </a:t>
            </a:r>
            <a:r>
              <a:rPr lang="en-US" u="sng" dirty="0">
                <a:solidFill>
                  <a:schemeClr val="bg1"/>
                </a:solidFill>
              </a:rPr>
              <a:t>arrive</a:t>
            </a:r>
            <a:r>
              <a:rPr lang="en-US" dirty="0">
                <a:solidFill>
                  <a:schemeClr val="bg1"/>
                </a:solidFill>
              </a:rPr>
              <a:t> tonight, we will go out for dinner.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If you </a:t>
            </a:r>
            <a:r>
              <a:rPr lang="en-US" u="sng" dirty="0" smtClean="0">
                <a:solidFill>
                  <a:schemeClr val="bg1"/>
                </a:solidFill>
              </a:rPr>
              <a:t>come</a:t>
            </a:r>
            <a:r>
              <a:rPr lang="en-US" dirty="0" smtClean="0">
                <a:solidFill>
                  <a:schemeClr val="bg1"/>
                </a:solidFill>
              </a:rPr>
              <a:t> on time, we will go out for dinner.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If you </a:t>
            </a:r>
            <a:r>
              <a:rPr lang="en-US" u="sng" dirty="0" smtClean="0">
                <a:solidFill>
                  <a:schemeClr val="bg1"/>
                </a:solidFill>
              </a:rPr>
              <a:t>are</a:t>
            </a:r>
            <a:r>
              <a:rPr lang="en-US" dirty="0" smtClean="0">
                <a:solidFill>
                  <a:schemeClr val="bg1"/>
                </a:solidFill>
              </a:rPr>
              <a:t> tired, we won’t go out.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We will go out for dinner, unless you </a:t>
            </a:r>
            <a:r>
              <a:rPr lang="en-US" u="sng" dirty="0" smtClean="0">
                <a:solidFill>
                  <a:schemeClr val="bg1"/>
                </a:solidFill>
              </a:rPr>
              <a:t>are</a:t>
            </a:r>
            <a:r>
              <a:rPr lang="en-US" dirty="0" smtClean="0">
                <a:solidFill>
                  <a:schemeClr val="bg1"/>
                </a:solidFill>
              </a:rPr>
              <a:t> too tired.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 rot="10800000" flipV="1">
            <a:off x="3904832" y="2362201"/>
            <a:ext cx="0" cy="8425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val 15"/>
          <p:cNvSpPr>
            <a:spLocks noChangeArrowheads="1"/>
          </p:cNvSpPr>
          <p:nvPr/>
        </p:nvSpPr>
        <p:spPr bwMode="auto">
          <a:xfrm rot="10800000">
            <a:off x="3858119" y="3150621"/>
            <a:ext cx="96837" cy="96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rot="10800000">
            <a:off x="3899161" y="2366279"/>
            <a:ext cx="417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 rot="10800000">
            <a:off x="4275672" y="2327364"/>
            <a:ext cx="96837" cy="968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67032" y="255261"/>
            <a:ext cx="4178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Future in Time Clauses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Like all future forms, the </a:t>
            </a:r>
            <a:r>
              <a:rPr lang="en-US" b="1" dirty="0" smtClean="0">
                <a:solidFill>
                  <a:schemeClr val="bg1"/>
                </a:solidFill>
              </a:rPr>
              <a:t>Simple Future cannot be used in clauses beginning with time expressions </a:t>
            </a:r>
            <a:r>
              <a:rPr lang="en-US" dirty="0" smtClean="0">
                <a:solidFill>
                  <a:schemeClr val="bg1"/>
                </a:solidFill>
              </a:rPr>
              <a:t>such as: when, while, before, after, by the time, as soon as, if, unless, etc. Instead of Simple Future, </a:t>
            </a:r>
            <a:r>
              <a:rPr lang="en-US" b="1" dirty="0" smtClean="0">
                <a:solidFill>
                  <a:schemeClr val="bg1"/>
                </a:solidFill>
              </a:rPr>
              <a:t>Simple Present </a:t>
            </a:r>
            <a:r>
              <a:rPr lang="en-US" dirty="0" smtClean="0">
                <a:solidFill>
                  <a:schemeClr val="bg1"/>
                </a:solidFill>
              </a:rPr>
              <a:t>is used.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57" y="2397949"/>
            <a:ext cx="8011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Simple Past </a:t>
            </a:r>
            <a:r>
              <a:rPr lang="en-US" sz="2800" dirty="0" smtClean="0">
                <a:solidFill>
                  <a:schemeClr val="bg1"/>
                </a:solidFill>
              </a:rPr>
              <a:t>expresses the idea that an </a:t>
            </a:r>
            <a:r>
              <a:rPr lang="en-US" sz="4000" b="1" dirty="0" smtClean="0">
                <a:solidFill>
                  <a:schemeClr val="bg1"/>
                </a:solidFill>
              </a:rPr>
              <a:t>action started and finished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at a specific time in the past.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rary2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9657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English Page</a:t>
            </a:r>
          </a:p>
          <a:p>
            <a:pPr algn="r"/>
            <a:r>
              <a:rPr lang="en-US" i="1" dirty="0" smtClean="0">
                <a:solidFill>
                  <a:schemeClr val="bg1"/>
                </a:solidFill>
              </a:rPr>
              <a:t>http://www.englishpage.com/verbpage/verbtenseintro.html</a:t>
            </a:r>
          </a:p>
          <a:p>
            <a:pPr algn="r"/>
            <a:endParaRPr lang="en-US" b="1" i="1" dirty="0" smtClean="0">
              <a:solidFill>
                <a:schemeClr val="bg1"/>
              </a:solidFill>
            </a:endParaRPr>
          </a:p>
          <a:p>
            <a:endParaRPr lang="en-US" b="1" i="1" dirty="0" smtClean="0">
              <a:solidFill>
                <a:schemeClr val="bg1"/>
              </a:solidFill>
            </a:endParaRPr>
          </a:p>
          <a:p>
            <a:r>
              <a:rPr lang="en-US" b="1" i="1" dirty="0" smtClean="0">
                <a:solidFill>
                  <a:schemeClr val="bg1"/>
                </a:solidFill>
              </a:rPr>
              <a:t>English Grammar Reference and Exercises</a:t>
            </a:r>
          </a:p>
          <a:p>
            <a:r>
              <a:rPr lang="en-US" i="1" dirty="0" smtClean="0">
                <a:solidFill>
                  <a:schemeClr val="bg1"/>
                </a:solidFill>
                <a:hlinkClick r:id="rId3"/>
              </a:rPr>
              <a:t>http://www.ego4u.com/en/cram-up/</a:t>
            </a:r>
            <a:r>
              <a:rPr lang="en-US" i="1" dirty="0" smtClean="0">
                <a:solidFill>
                  <a:schemeClr val="bg1"/>
                </a:solidFill>
                <a:hlinkClick r:id="rId3"/>
              </a:rPr>
              <a:t>grammar</a:t>
            </a:r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pPr algn="r"/>
            <a:r>
              <a:rPr lang="en-US" i="1" dirty="0" smtClean="0">
                <a:solidFill>
                  <a:schemeClr val="bg1"/>
                </a:solidFill>
              </a:rPr>
              <a:t>Play with the Irregular Verb Wheel:</a:t>
            </a:r>
          </a:p>
          <a:p>
            <a:pPr algn="r"/>
            <a:r>
              <a:rPr lang="en-US" i="1" dirty="0">
                <a:solidFill>
                  <a:schemeClr val="bg1"/>
                </a:solidFill>
                <a:hlinkClick r:id="rId4"/>
              </a:rPr>
              <a:t>http://www.macmillandictionary.com/verb_wheel</a:t>
            </a:r>
            <a:r>
              <a:rPr lang="en-US" i="1" dirty="0" smtClean="0">
                <a:solidFill>
                  <a:schemeClr val="bg1"/>
                </a:solidFill>
                <a:hlinkClick r:id="rId4"/>
              </a:rPr>
              <a:t>/</a:t>
            </a:r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5557" y="5657671"/>
            <a:ext cx="5160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References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irpo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457200"/>
            <a:ext cx="9144000" cy="731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2762250"/>
            <a:ext cx="847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Henry</a:t>
            </a:r>
            <a:r>
              <a:rPr lang="en-US" sz="3200" dirty="0" smtClean="0">
                <a:solidFill>
                  <a:schemeClr val="bg1"/>
                </a:solidFill>
              </a:rPr>
              <a:t> </a:t>
            </a:r>
            <a:r>
              <a:rPr lang="en-US" sz="7200" b="1" dirty="0" smtClean="0">
                <a:solidFill>
                  <a:schemeClr val="bg1"/>
                </a:solidFill>
              </a:rPr>
              <a:t>arrived</a:t>
            </a:r>
            <a:r>
              <a:rPr lang="en-US" sz="3200" dirty="0" smtClean="0">
                <a:solidFill>
                  <a:schemeClr val="bg1"/>
                </a:solidFill>
              </a:rPr>
              <a:t> </a:t>
            </a:r>
            <a:r>
              <a:rPr lang="en-US" sz="4000" dirty="0" smtClean="0">
                <a:solidFill>
                  <a:schemeClr val="bg1"/>
                </a:solidFill>
              </a:rPr>
              <a:t>at the airport.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6285282" y="4347022"/>
            <a:ext cx="2473638" cy="742557"/>
            <a:chOff x="675119" y="5158011"/>
            <a:chExt cx="2473638" cy="742557"/>
          </a:xfrm>
        </p:grpSpPr>
        <p:grpSp>
          <p:nvGrpSpPr>
            <p:cNvPr id="3" name="Group 1"/>
            <p:cNvGrpSpPr/>
            <p:nvPr/>
          </p:nvGrpSpPr>
          <p:grpSpPr>
            <a:xfrm>
              <a:off x="675119" y="5158011"/>
              <a:ext cx="2473638" cy="742557"/>
              <a:chOff x="5501119" y="2249711"/>
              <a:chExt cx="2473638" cy="742557"/>
            </a:xfrm>
          </p:grpSpPr>
          <p:cxnSp>
            <p:nvCxnSpPr>
              <p:cNvPr id="20" name="Straight Connector 2"/>
              <p:cNvCxnSpPr/>
              <p:nvPr/>
            </p:nvCxnSpPr>
            <p:spPr bwMode="auto">
              <a:xfrm>
                <a:off x="5602720" y="2642525"/>
                <a:ext cx="226958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5400000">
                <a:off x="6497461" y="2446118"/>
                <a:ext cx="392813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5501119" y="2715268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Past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20048" y="2715269"/>
                <a:ext cx="7473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Present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310793" y="2715268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Future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Cross 17"/>
            <p:cNvSpPr/>
            <p:nvPr/>
          </p:nvSpPr>
          <p:spPr bwMode="auto">
            <a:xfrm rot="2700000">
              <a:off x="1017158" y="5314195"/>
              <a:ext cx="169361" cy="169361"/>
            </a:xfrm>
            <a:prstGeom prst="plus">
              <a:avLst>
                <a:gd name="adj" fmla="val 4375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776788" y="5056413"/>
            <a:ext cx="2291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Completed action in the past</a:t>
            </a:r>
            <a:endParaRPr 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manresorts_Beach.jpg"/>
          <p:cNvPicPr>
            <a:picLocks noChangeAspect="1"/>
          </p:cNvPicPr>
          <p:nvPr/>
        </p:nvPicPr>
        <p:blipFill>
          <a:blip r:embed="rId2" cstate="print"/>
          <a:srcRect l="11286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426" y="170544"/>
            <a:ext cx="50509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</a:t>
            </a:r>
            <a:r>
              <a:rPr lang="en-US" sz="6000" b="1" dirty="0" smtClean="0"/>
              <a:t>finished</a:t>
            </a:r>
            <a:r>
              <a:rPr lang="en-US" sz="6000" dirty="0" smtClean="0"/>
              <a:t> </a:t>
            </a:r>
            <a:r>
              <a:rPr lang="en-US" sz="3200" dirty="0" smtClean="0"/>
              <a:t>my lunch, </a:t>
            </a:r>
            <a:r>
              <a:rPr lang="en-US" sz="6000" b="1" dirty="0" smtClean="0"/>
              <a:t>went </a:t>
            </a:r>
            <a:r>
              <a:rPr lang="en-US" sz="3200" dirty="0" smtClean="0"/>
              <a:t>to the beach, and </a:t>
            </a:r>
            <a:r>
              <a:rPr lang="en-US" sz="6000" b="1" dirty="0" smtClean="0"/>
              <a:t>found</a:t>
            </a:r>
            <a:r>
              <a:rPr lang="en-US" sz="6000" dirty="0" smtClean="0"/>
              <a:t> </a:t>
            </a:r>
            <a:r>
              <a:rPr lang="en-US" sz="3200" dirty="0" smtClean="0"/>
              <a:t>a nice place to swim. </a:t>
            </a:r>
            <a:endParaRPr lang="en-US" sz="3200" dirty="0"/>
          </a:p>
        </p:txBody>
      </p:sp>
      <p:grpSp>
        <p:nvGrpSpPr>
          <p:cNvPr id="2" name="Group 16"/>
          <p:cNvGrpSpPr/>
          <p:nvPr/>
        </p:nvGrpSpPr>
        <p:grpSpPr>
          <a:xfrm>
            <a:off x="208847" y="4798783"/>
            <a:ext cx="2473638" cy="742557"/>
            <a:chOff x="675119" y="5158011"/>
            <a:chExt cx="2473638" cy="742557"/>
          </a:xfrm>
        </p:grpSpPr>
        <p:grpSp>
          <p:nvGrpSpPr>
            <p:cNvPr id="3" name="Group 1"/>
            <p:cNvGrpSpPr/>
            <p:nvPr/>
          </p:nvGrpSpPr>
          <p:grpSpPr>
            <a:xfrm>
              <a:off x="675119" y="5158011"/>
              <a:ext cx="2473638" cy="742557"/>
              <a:chOff x="5501119" y="2249711"/>
              <a:chExt cx="2473638" cy="742557"/>
            </a:xfrm>
          </p:grpSpPr>
          <p:cxnSp>
            <p:nvCxnSpPr>
              <p:cNvPr id="5" name="Straight Connector 2"/>
              <p:cNvCxnSpPr/>
              <p:nvPr/>
            </p:nvCxnSpPr>
            <p:spPr bwMode="auto">
              <a:xfrm>
                <a:off x="5602720" y="2642525"/>
                <a:ext cx="226958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rot="5400000">
                <a:off x="6497461" y="2446118"/>
                <a:ext cx="392813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" name="TextBox 6"/>
              <p:cNvSpPr txBox="1"/>
              <p:nvPr/>
            </p:nvSpPr>
            <p:spPr>
              <a:xfrm>
                <a:off x="5501119" y="2715268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Past</a:t>
                </a:r>
                <a:endParaRPr lang="en-US" sz="14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320048" y="2715269"/>
                <a:ext cx="7473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Present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10793" y="2715268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Future</a:t>
                </a:r>
                <a:endParaRPr lang="en-US" b="1" dirty="0"/>
              </a:p>
            </p:txBody>
          </p:sp>
        </p:grpSp>
        <p:sp>
          <p:nvSpPr>
            <p:cNvPr id="4" name="Cross 3"/>
            <p:cNvSpPr/>
            <p:nvPr/>
          </p:nvSpPr>
          <p:spPr bwMode="auto">
            <a:xfrm rot="2700000">
              <a:off x="1194958" y="5314195"/>
              <a:ext cx="169361" cy="169361"/>
            </a:xfrm>
            <a:prstGeom prst="plus">
              <a:avLst>
                <a:gd name="adj" fmla="val 43750"/>
              </a:avLst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5" name="Cross 14"/>
            <p:cNvSpPr/>
            <p:nvPr/>
          </p:nvSpPr>
          <p:spPr bwMode="auto">
            <a:xfrm rot="2700000">
              <a:off x="1372758" y="5314195"/>
              <a:ext cx="169361" cy="169361"/>
            </a:xfrm>
            <a:prstGeom prst="plus">
              <a:avLst>
                <a:gd name="adj" fmla="val 43750"/>
              </a:avLst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Cross 15"/>
            <p:cNvSpPr/>
            <p:nvPr/>
          </p:nvSpPr>
          <p:spPr bwMode="auto">
            <a:xfrm rot="2700000">
              <a:off x="1017158" y="5314195"/>
              <a:ext cx="169361" cy="169361"/>
            </a:xfrm>
            <a:prstGeom prst="plus">
              <a:avLst>
                <a:gd name="adj" fmla="val 43750"/>
              </a:avLst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43429" y="5508171"/>
            <a:ext cx="2359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A series of completed actions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rot="5400000">
            <a:off x="5954990" y="5033291"/>
            <a:ext cx="3928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8648" y="5302441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77577" y="5302442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Present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68322" y="5302441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Future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3961" y="406400"/>
            <a:ext cx="85688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Richard </a:t>
            </a:r>
            <a:r>
              <a:rPr lang="en-US" sz="7200" b="1" dirty="0" smtClean="0"/>
              <a:t>studied</a:t>
            </a:r>
            <a:r>
              <a:rPr lang="en-US" sz="4000" b="1" dirty="0" smtClean="0"/>
              <a:t> </a:t>
            </a:r>
            <a:r>
              <a:rPr lang="en-US" sz="4000" dirty="0" err="1" smtClean="0"/>
              <a:t>astronautical</a:t>
            </a:r>
            <a:r>
              <a:rPr lang="en-US" sz="4000" dirty="0" smtClean="0"/>
              <a:t> engineering </a:t>
            </a:r>
            <a:r>
              <a:rPr lang="en-US" sz="4400" b="1" dirty="0" smtClean="0"/>
              <a:t>for three years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12" name="Arc 11"/>
          <p:cNvSpPr/>
          <p:nvPr/>
        </p:nvSpPr>
        <p:spPr bwMode="auto">
          <a:xfrm>
            <a:off x="4994729" y="4949373"/>
            <a:ext cx="876300" cy="546100"/>
          </a:xfrm>
          <a:prstGeom prst="arc">
            <a:avLst>
              <a:gd name="adj1" fmla="val 16082477"/>
              <a:gd name="adj2" fmla="val 0"/>
            </a:avLst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rot="5400000">
            <a:off x="5295274" y="5087156"/>
            <a:ext cx="2850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5060249" y="5229698"/>
            <a:ext cx="226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604005" y="5566228"/>
            <a:ext cx="1632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Duration in the past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4310-Edit-2.jpg"/>
          <p:cNvPicPr>
            <a:picLocks noChangeAspect="1"/>
          </p:cNvPicPr>
          <p:nvPr/>
        </p:nvPicPr>
        <p:blipFill>
          <a:blip r:embed="rId2" cstate="print"/>
          <a:srcRect l="7037" r="40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4936" y="29028"/>
            <a:ext cx="524329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n w="9525">
                  <a:solidFill>
                    <a:schemeClr val="bg1"/>
                  </a:solidFill>
                  <a:prstDash val="sysDot"/>
                </a:ln>
              </a:rPr>
              <a:t>Eric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ysDot"/>
                </a:ln>
              </a:rPr>
              <a:t>was</a:t>
            </a:r>
            <a:r>
              <a:rPr lang="en-US" sz="4400" dirty="0" smtClean="0">
                <a:ln w="9525">
                  <a:solidFill>
                    <a:schemeClr val="bg1"/>
                  </a:solidFill>
                  <a:prstDash val="sysDot"/>
                </a:ln>
              </a:rPr>
              <a:t>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ysDot"/>
                </a:ln>
              </a:rPr>
              <a:t>shy</a:t>
            </a:r>
            <a:r>
              <a:rPr lang="en-US" sz="4000" dirty="0" smtClean="0">
                <a:ln w="9525">
                  <a:solidFill>
                    <a:schemeClr val="bg1"/>
                  </a:solidFill>
                  <a:prstDash val="sysDot"/>
                </a:ln>
              </a:rPr>
              <a:t> as a child, but now he is very outgoing. </a:t>
            </a:r>
            <a:endParaRPr lang="en-US" sz="4000" dirty="0">
              <a:ln w="9525">
                <a:solidFill>
                  <a:schemeClr val="bg1"/>
                </a:solidFill>
                <a:prstDash val="sysDot"/>
              </a:ln>
            </a:endParaRPr>
          </a:p>
        </p:txBody>
      </p:sp>
      <p:grpSp>
        <p:nvGrpSpPr>
          <p:cNvPr id="6" name="Group 1"/>
          <p:cNvGrpSpPr/>
          <p:nvPr/>
        </p:nvGrpSpPr>
        <p:grpSpPr>
          <a:xfrm>
            <a:off x="3172483" y="2054676"/>
            <a:ext cx="2473638" cy="742557"/>
            <a:chOff x="5501119" y="2249711"/>
            <a:chExt cx="2473638" cy="742557"/>
          </a:xfrm>
        </p:grpSpPr>
        <p:cxnSp>
          <p:nvCxnSpPr>
            <p:cNvPr id="10" name="Straight Connector 2"/>
            <p:cNvCxnSpPr/>
            <p:nvPr/>
          </p:nvCxnSpPr>
          <p:spPr bwMode="auto">
            <a:xfrm>
              <a:off x="5602720" y="2642525"/>
              <a:ext cx="226958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6497461" y="2446118"/>
              <a:ext cx="3928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501119" y="271526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Past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0048" y="2715269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Present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10793" y="2715268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Future</a:t>
              </a:r>
              <a:endParaRPr lang="en-US" b="1" dirty="0"/>
            </a:p>
          </p:txBody>
        </p:sp>
      </p:grpSp>
      <p:cxnSp>
        <p:nvCxnSpPr>
          <p:cNvPr id="15" name="Straight Connector 2"/>
          <p:cNvCxnSpPr/>
          <p:nvPr/>
        </p:nvCxnSpPr>
        <p:spPr bwMode="auto">
          <a:xfrm>
            <a:off x="3353459" y="2297358"/>
            <a:ext cx="87745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A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26378" y="2778578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Past Facts or Generalizations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1307</Words>
  <Application>Microsoft Macintosh PowerPoint</Application>
  <PresentationFormat>On-screen Show (4:3)</PresentationFormat>
  <Paragraphs>180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tohlz</dc:creator>
  <cp:lastModifiedBy>Luisella</cp:lastModifiedBy>
  <cp:revision>102</cp:revision>
  <dcterms:created xsi:type="dcterms:W3CDTF">2010-02-06T20:35:48Z</dcterms:created>
  <dcterms:modified xsi:type="dcterms:W3CDTF">2014-01-28T07:44:04Z</dcterms:modified>
</cp:coreProperties>
</file>